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4"/>
  </p:notesMasterIdLst>
  <p:sldIdLst>
    <p:sldId id="256" r:id="rId2"/>
    <p:sldId id="257" r:id="rId3"/>
  </p:sldIdLst>
  <p:sldSz cx="10693400" cy="7561263"/>
  <p:notesSz cx="6761163" cy="9882188"/>
  <p:defaultTextStyle>
    <a:defPPr>
      <a:defRPr lang="ru-RU"/>
    </a:defPPr>
    <a:lvl1pPr marL="0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6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2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08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4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79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16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2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87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2" userDrawn="1">
          <p15:clr>
            <a:srgbClr val="A4A3A4"/>
          </p15:clr>
        </p15:guide>
        <p15:guide id="2" pos="213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978" y="78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3402" y="-84"/>
      </p:cViewPr>
      <p:guideLst>
        <p:guide orient="horz" pos="3112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раз слайда 7"/>
          <p:cNvSpPr>
            <a:spLocks noGrp="1" noRot="1" noChangeAspect="1"/>
          </p:cNvSpPr>
          <p:nvPr>
            <p:ph type="sldImg" idx="2"/>
          </p:nvPr>
        </p:nvSpPr>
        <p:spPr>
          <a:xfrm>
            <a:off x="760413" y="741363"/>
            <a:ext cx="5240337" cy="370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77" tIns="45488" rIns="90977" bIns="45488" rtlCol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49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436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872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308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744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179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8616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052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1487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0413" y="741363"/>
            <a:ext cx="5240337" cy="3706812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75802" y="4693765"/>
            <a:ext cx="5409562" cy="4447221"/>
          </a:xfrm>
          <a:prstGeom prst="rect">
            <a:avLst/>
          </a:prstGeom>
        </p:spPr>
        <p:txBody>
          <a:bodyPr lIns="90977" tIns="45488" rIns="90977" bIns="45488"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29013" y="9385948"/>
            <a:ext cx="2930573" cy="494662"/>
          </a:xfrm>
          <a:prstGeom prst="rect">
            <a:avLst/>
          </a:prstGeom>
        </p:spPr>
        <p:txBody>
          <a:bodyPr lIns="90977" tIns="45488" rIns="90977" bIns="45488"/>
          <a:lstStyle/>
          <a:p>
            <a:fld id="{BD50832E-BAB5-429C-B5C2-64B195F6EA61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35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4263459"/>
            <a:ext cx="10693400" cy="3297804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0693400" cy="4263459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924296"/>
            <a:ext cx="10693400" cy="252042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764295"/>
            <a:ext cx="10693400" cy="562894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3521" y="5570666"/>
            <a:ext cx="6592170" cy="972577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2"/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6116" y="3453495"/>
            <a:ext cx="8391174" cy="1977050"/>
          </a:xfrm>
          <a:effectLst/>
        </p:spPr>
        <p:txBody>
          <a:bodyPr>
            <a:noAutofit/>
          </a:bodyPr>
          <a:lstStyle>
            <a:lvl1pPr marL="730139" indent="-521528" algn="l">
              <a:defRPr sz="6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792" y="806534"/>
            <a:ext cx="7485380" cy="383104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49256" y="415128"/>
            <a:ext cx="2406015" cy="577551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7366" y="806534"/>
            <a:ext cx="5647583" cy="539666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336675" y="806535"/>
            <a:ext cx="7485380" cy="3831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63459"/>
            <a:ext cx="10693400" cy="3297804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0693400" cy="4263459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924296"/>
            <a:ext cx="10693400" cy="252042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764295"/>
            <a:ext cx="10693400" cy="562894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7709" y="2395445"/>
            <a:ext cx="6977684" cy="2671851"/>
          </a:xfrm>
          <a:effectLst/>
        </p:spPr>
        <p:txBody>
          <a:bodyPr anchor="b"/>
          <a:lstStyle>
            <a:lvl1pPr algn="r">
              <a:defRPr sz="52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65129" y="5079995"/>
            <a:ext cx="6982161" cy="921133"/>
          </a:xfrm>
        </p:spPr>
        <p:txBody>
          <a:bodyPr anchor="t"/>
          <a:lstStyle>
            <a:lvl1pPr marL="0" indent="0" algn="r">
              <a:buNone/>
              <a:defRPr sz="2300">
                <a:solidFill>
                  <a:schemeClr val="tx2"/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36674" y="806534"/>
            <a:ext cx="3913784" cy="3831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32247" y="806535"/>
            <a:ext cx="3913784" cy="3831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6675" y="806535"/>
            <a:ext cx="3913784" cy="705367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7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52401" y="1543926"/>
            <a:ext cx="3913784" cy="3024505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21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4762" y="806535"/>
            <a:ext cx="3913784" cy="705367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7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marL="0" lvl="0" indent="0" algn="ctr" defTabSz="1043056" rtl="0" eaLnBrk="1" latinLnBrk="0" hangingPunct="1">
              <a:spcBef>
                <a:spcPct val="20000"/>
              </a:spcBef>
              <a:spcAft>
                <a:spcPts val="342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099" y="1542498"/>
            <a:ext cx="3913784" cy="3024505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21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276" y="2436407"/>
            <a:ext cx="4252199" cy="1387547"/>
          </a:xfrm>
          <a:effectLst/>
        </p:spPr>
        <p:txBody>
          <a:bodyPr anchor="b">
            <a:noAutofit/>
          </a:bodyPr>
          <a:lstStyle>
            <a:lvl1pPr marL="260764" indent="-260764" algn="l">
              <a:defRPr sz="32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1861" y="806535"/>
            <a:ext cx="4697758" cy="5396667"/>
          </a:xfrm>
        </p:spPr>
        <p:txBody>
          <a:bodyPr anchor="ctr"/>
          <a:lstStyle>
            <a:lvl1pPr>
              <a:defRPr sz="25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8047" y="3856489"/>
            <a:ext cx="3962850" cy="235891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263459"/>
            <a:ext cx="10693400" cy="3297804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0693400" cy="4263459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924296"/>
            <a:ext cx="10693400" cy="252042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764295"/>
            <a:ext cx="10693400" cy="562894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33469" y="1260211"/>
            <a:ext cx="4812030" cy="3448551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3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6640" y="1114108"/>
            <a:ext cx="4320061" cy="2384830"/>
          </a:xfrm>
        </p:spPr>
        <p:txBody>
          <a:bodyPr anchor="b"/>
          <a:lstStyle>
            <a:lvl1pPr marL="208611" indent="-208611">
              <a:buFont typeface="Georgia" pitchFamily="18" charset="0"/>
              <a:buChar char="*"/>
              <a:defRPr sz="18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500" y="4922231"/>
            <a:ext cx="7465193" cy="1260211"/>
          </a:xfrm>
        </p:spPr>
        <p:txBody>
          <a:bodyPr anchor="b">
            <a:noAutofit/>
          </a:bodyPr>
          <a:lstStyle>
            <a:lvl1pPr algn="l">
              <a:defRPr sz="5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628940"/>
            <a:ext cx="10693400" cy="1932323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0693400" cy="562894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4154730"/>
            <a:ext cx="10693400" cy="252042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764295"/>
            <a:ext cx="10693400" cy="562894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97152" y="4820518"/>
            <a:ext cx="7616020" cy="1260211"/>
          </a:xfrm>
          <a:prstGeom prst="rect">
            <a:avLst/>
          </a:prstGeom>
          <a:effectLst/>
        </p:spPr>
        <p:txBody>
          <a:bodyPr vert="horz" lIns="104306" tIns="52153" rIns="104306" bIns="52153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6675" y="807351"/>
            <a:ext cx="7485380" cy="383104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18045" y="6805137"/>
            <a:ext cx="2940685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3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4669" y="6805137"/>
            <a:ext cx="3920915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3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5583" y="6805137"/>
            <a:ext cx="2138680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365070" indent="-365070" algn="r" defTabSz="1043056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52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60764" indent="-208611" algn="l" defTabSz="1043056" rtl="0" eaLnBrk="1" latinLnBrk="0" hangingPunct="1">
        <a:spcBef>
          <a:spcPct val="20000"/>
        </a:spcBef>
        <a:spcAft>
          <a:spcPts val="34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25834" indent="-208611" algn="l" defTabSz="1043056" rtl="0" eaLnBrk="1" latinLnBrk="0" hangingPunct="1">
        <a:spcBef>
          <a:spcPct val="20000"/>
        </a:spcBef>
        <a:spcAft>
          <a:spcPts val="34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38750" indent="-208611" algn="l" defTabSz="1043056" rtl="0" eaLnBrk="1" latinLnBrk="0" hangingPunct="1">
        <a:spcBef>
          <a:spcPct val="20000"/>
        </a:spcBef>
        <a:spcAft>
          <a:spcPts val="34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51667" indent="-208611" algn="l" defTabSz="1043056" rtl="0" eaLnBrk="1" latinLnBrk="0" hangingPunct="1">
        <a:spcBef>
          <a:spcPct val="20000"/>
        </a:spcBef>
        <a:spcAft>
          <a:spcPts val="34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85445" indent="-208611" algn="l" defTabSz="1043056" rtl="0" eaLnBrk="1" latinLnBrk="0" hangingPunct="1">
        <a:spcBef>
          <a:spcPct val="20000"/>
        </a:spcBef>
        <a:spcAft>
          <a:spcPts val="34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98362" indent="-208611" algn="l" defTabSz="1043056" rtl="0" eaLnBrk="1" latinLnBrk="0" hangingPunct="1">
        <a:spcBef>
          <a:spcPct val="20000"/>
        </a:spcBef>
        <a:spcAft>
          <a:spcPts val="34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42571" indent="-208611" algn="l" defTabSz="1043056" rtl="0" eaLnBrk="1" latinLnBrk="0" hangingPunct="1">
        <a:spcBef>
          <a:spcPct val="20000"/>
        </a:spcBef>
        <a:spcAft>
          <a:spcPts val="34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607640" indent="-208611" algn="l" defTabSz="1043056" rtl="0" eaLnBrk="1" latinLnBrk="0" hangingPunct="1">
        <a:spcBef>
          <a:spcPct val="20000"/>
        </a:spcBef>
        <a:spcAft>
          <a:spcPts val="34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51849" indent="-208611" algn="l" defTabSz="1043056" rtl="0" eaLnBrk="1" latinLnBrk="0" hangingPunct="1">
        <a:spcBef>
          <a:spcPct val="20000"/>
        </a:spcBef>
        <a:spcAft>
          <a:spcPts val="34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Relationship Id="rId6" Type="http://schemas.openxmlformats.org/officeDocument/2006/relationships/image" Target="../media/image4.png" /><Relationship Id="rId5" Type="http://schemas.openxmlformats.org/officeDocument/2006/relationships/image" Target="../media/image3.jpg" /><Relationship Id="rId4" Type="http://schemas.openxmlformats.org/officeDocument/2006/relationships/image" Target="../media/image2.jp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6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974491"/>
              </p:ext>
            </p:extLst>
          </p:nvPr>
        </p:nvGraphicFramePr>
        <p:xfrm>
          <a:off x="1" y="17188"/>
          <a:ext cx="10692000" cy="75599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59999">
                <a:tc>
                  <a:txBody>
                    <a:bodyPr/>
                    <a:lstStyle/>
                    <a:p>
                      <a:pPr algn="ctr"/>
                      <a:r>
                        <a:rPr lang="ru-RU" sz="2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ПЕРЕЧЕНЬ</a:t>
                      </a:r>
                    </a:p>
                    <a:p>
                      <a:pPr algn="ctr"/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ПРЕДМЕТОВ ПЕРВОЙ НЕОБХОДИМОСТИ ДЛЯ НОВОРОЖДЕННЫХ</a:t>
                      </a:r>
                      <a:r>
                        <a:rPr lang="ru-RU" sz="12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И  ДЕТЕЙ В ВОЗРАСТЕ ДО 3 ЛЕТ</a:t>
                      </a:r>
                    </a:p>
                    <a:p>
                      <a:pPr algn="ctr"/>
                      <a:endParaRPr lang="ru-RU" sz="1200" b="1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Кроватка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детская;</a:t>
                      </a:r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Матрас;</a:t>
                      </a:r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r>
                        <a:rPr lang="ru-RU" sz="1400" kern="12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Пеленальный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столик;</a:t>
                      </a:r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Коляска стандартная;</a:t>
                      </a:r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Коляска для близнецов;</a:t>
                      </a:r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Коляска-</a:t>
                      </a:r>
                      <a:r>
                        <a:rPr lang="ru-RU" sz="1400" kern="12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трансформер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стандартная;</a:t>
                      </a:r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Коляска-</a:t>
                      </a:r>
                      <a:r>
                        <a:rPr lang="ru-RU" sz="1400" kern="12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трансформер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для близнецов;</a:t>
                      </a:r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Коляска прогулочная;</a:t>
                      </a:r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Коляска прогулочная для близнецов;</a:t>
                      </a:r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Устройство для ношения новорожденного ребенка;</a:t>
                      </a:r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Шезлонг для новорожденного;</a:t>
                      </a:r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Автолюлька;</a:t>
                      </a:r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Автокресло для ребенка 6 месяцев;</a:t>
                      </a:r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Манеж;</a:t>
                      </a:r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Санки-коляска;</a:t>
                      </a:r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Стул для кормления;</a:t>
                      </a:r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Ходунка детские;</a:t>
                      </a:r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Ванна для купания новорожденного;</a:t>
                      </a:r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Весы детские электронные</a:t>
                      </a:r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endParaRPr lang="ru-RU" sz="12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endParaRPr lang="ru-RU" sz="12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endParaRPr lang="ru-RU" sz="12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6934" marR="106934" marT="50408" marB="504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Получить консультацию можно:</a:t>
                      </a:r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2000" b="0" i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216790, Смоленская обл., г. Рудня, ул.</a:t>
                      </a:r>
                      <a:r>
                        <a:rPr lang="ru-RU" sz="2000" b="0" i="0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Киреева</a:t>
                      </a:r>
                      <a:r>
                        <a:rPr lang="ru-RU" sz="2000" b="0" i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 91,</a:t>
                      </a:r>
                    </a:p>
                    <a:p>
                      <a:pPr algn="ctr"/>
                      <a:r>
                        <a:rPr lang="ru-RU" sz="2000" b="0" i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Телефон для обращения граждан:8(48141</a:t>
                      </a:r>
                      <a:r>
                        <a:rPr lang="ru-RU" sz="2000" b="0" i="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ru-RU" sz="2000" b="0" i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b="0" i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5-17-27</a:t>
                      </a:r>
                    </a:p>
                    <a:p>
                      <a:pPr algn="ctr"/>
                      <a:r>
                        <a:rPr lang="ru-RU" sz="2000" b="0" i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Факс:</a:t>
                      </a:r>
                      <a:r>
                        <a:rPr lang="ru-RU" sz="2000" b="0" i="0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5-20-70</a:t>
                      </a:r>
                    </a:p>
                    <a:p>
                      <a:pPr algn="ctr"/>
                      <a:endParaRPr lang="ru-RU" sz="2000" b="0" i="0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000" b="0" i="0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E-mail</a:t>
                      </a:r>
                      <a:r>
                        <a:rPr lang="ru-RU" sz="2000" b="0" i="0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ctr"/>
                      <a:r>
                        <a:rPr lang="ru-RU" sz="2000" b="0" i="0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csorydnya@mail.ru</a:t>
                      </a:r>
                      <a:endParaRPr lang="ru-RU" sz="2000" b="0" i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Наш</a:t>
                      </a:r>
                      <a:r>
                        <a:rPr lang="ru-RU" sz="2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сайт:</a:t>
                      </a:r>
                    </a:p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https://csorudnya.ru/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934" marR="106934" marT="50408" marB="504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kern="1200" dirty="0"/>
                    </a:p>
                    <a:p>
                      <a:r>
                        <a:rPr lang="ru-RU" sz="2000" kern="1200" dirty="0"/>
                        <a:t> </a:t>
                      </a:r>
                    </a:p>
                    <a:p>
                      <a:pPr algn="ctr"/>
                      <a:r>
                        <a:rPr lang="ru-RU" sz="2000" kern="1200" dirty="0"/>
                        <a:t> </a:t>
                      </a:r>
                      <a:r>
                        <a:rPr lang="ru-RU" sz="1200" b="1" kern="1200" dirty="0"/>
                        <a:t>МИНИСТЕРСТВО  </a:t>
                      </a:r>
                    </a:p>
                    <a:p>
                      <a:pPr algn="ctr" defTabSz="215900">
                        <a:tabLst>
                          <a:tab pos="88900" algn="l"/>
                          <a:tab pos="3683000" algn="l"/>
                        </a:tabLst>
                      </a:pPr>
                      <a:r>
                        <a:rPr lang="ru-RU" sz="1200" b="1" kern="1200" dirty="0"/>
                        <a:t>СОЦИАЛЬНОГО  РАЗВИТИЯ</a:t>
                      </a:r>
                    </a:p>
                    <a:p>
                      <a:pPr algn="ctr" defTabSz="215900">
                        <a:tabLst>
                          <a:tab pos="88900" algn="l"/>
                          <a:tab pos="3683000" algn="l"/>
                        </a:tabLst>
                      </a:pPr>
                      <a:r>
                        <a:rPr lang="ru-RU" sz="1200" b="1" kern="1200" dirty="0"/>
                        <a:t>СМОЛЕНСКОЙ</a:t>
                      </a:r>
                      <a:r>
                        <a:rPr lang="ru-RU" sz="1200" b="1" kern="1200" baseline="0" dirty="0"/>
                        <a:t> </a:t>
                      </a:r>
                      <a:r>
                        <a:rPr lang="ru-RU" sz="1200" b="1" kern="1200" dirty="0"/>
                        <a:t>ОБЛАСТИ </a:t>
                      </a:r>
                    </a:p>
                    <a:p>
                      <a:pPr algn="ctr" defTabSz="355600"/>
                      <a:endParaRPr lang="ru-RU" sz="1700" b="1" kern="1200" dirty="0"/>
                    </a:p>
                    <a:p>
                      <a:pPr algn="ctr" defTabSz="355600"/>
                      <a:r>
                        <a:rPr lang="ru-RU" sz="1100" b="1" kern="1200" dirty="0"/>
                        <a:t>смоленское областное государственное</a:t>
                      </a:r>
                    </a:p>
                    <a:p>
                      <a:pPr algn="ctr" defTabSz="558800">
                        <a:tabLst>
                          <a:tab pos="3314700" algn="l"/>
                        </a:tabLst>
                      </a:pPr>
                      <a:r>
                        <a:rPr lang="ru-RU" sz="1100" b="1" kern="1200" dirty="0"/>
                        <a:t> бюджетное  учреждение</a:t>
                      </a:r>
                    </a:p>
                    <a:p>
                      <a:pPr algn="ctr"/>
                      <a:r>
                        <a:rPr lang="ru-RU" sz="1100" b="1" kern="1200" dirty="0"/>
                        <a:t>«Руднянский</a:t>
                      </a:r>
                    </a:p>
                    <a:p>
                      <a:pPr algn="ctr"/>
                      <a:r>
                        <a:rPr lang="ru-RU" sz="1100" b="1" kern="1200" dirty="0"/>
                        <a:t>комплексный центр </a:t>
                      </a:r>
                    </a:p>
                    <a:p>
                      <a:pPr algn="ctr"/>
                      <a:r>
                        <a:rPr lang="ru-RU" sz="1100" b="1" kern="1200" dirty="0"/>
                        <a:t>социального</a:t>
                      </a:r>
                    </a:p>
                    <a:p>
                      <a:pPr algn="ctr"/>
                      <a:r>
                        <a:rPr lang="ru-RU" sz="1100" b="1" kern="1200" dirty="0"/>
                        <a:t> обслуживания населения»</a:t>
                      </a:r>
                    </a:p>
                    <a:p>
                      <a:pPr algn="ctr"/>
                      <a:r>
                        <a:rPr lang="ru-RU" sz="2000" kern="1200" dirty="0"/>
                        <a:t> </a:t>
                      </a:r>
                    </a:p>
                    <a:p>
                      <a:pPr algn="ctr"/>
                      <a:r>
                        <a:rPr lang="ru-RU" sz="17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ПРОКАТА </a:t>
                      </a:r>
                    </a:p>
                    <a:p>
                      <a:pPr marL="0" marR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ПРЕДМЕТОВ ПЕРВОЙ НЕОБХОДИМОСТИ ДЛЯ </a:t>
                      </a:r>
                      <a:r>
                        <a:rPr lang="ru-RU" sz="17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НОВОРОЖДЕННЫХ</a:t>
                      </a:r>
                      <a:r>
                        <a:rPr lang="ru-RU" sz="17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И  ДЕТЕЙ В ВОЗРАСТЕ ДО 3 ЛЕТ</a:t>
                      </a:r>
                    </a:p>
                    <a:p>
                      <a:pPr algn="ctr"/>
                      <a:r>
                        <a:rPr lang="ru-RU" sz="2000" kern="1200" dirty="0"/>
                        <a:t>   </a:t>
                      </a:r>
                      <a:endParaRPr lang="ru-RU" sz="2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437783" y="472556"/>
            <a:ext cx="210675" cy="428472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4583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884" y="490124"/>
            <a:ext cx="2362703" cy="1223182"/>
          </a:xfrm>
          <a:prstGeom prst="rect">
            <a:avLst/>
          </a:prstGeom>
          <a:ln>
            <a:noFill/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6900" y="5285877"/>
            <a:ext cx="3546500" cy="232619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3" y="5358816"/>
            <a:ext cx="3527648" cy="2202448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501" y="5285876"/>
            <a:ext cx="3600400" cy="227538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892238"/>
              </p:ext>
            </p:extLst>
          </p:nvPr>
        </p:nvGraphicFramePr>
        <p:xfrm>
          <a:off x="1" y="0"/>
          <a:ext cx="10692000" cy="104849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484951"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базе СОГБУ </a:t>
                      </a:r>
                    </a:p>
                    <a:p>
                      <a:pPr 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«Руднянский КЦСОН» </a:t>
                      </a:r>
                    </a:p>
                    <a:p>
                      <a:pPr marL="0" marR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организован пункт проката </a:t>
                      </a:r>
                      <a:r>
                        <a:rPr lang="ru-RU" sz="16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предметов первой необходимости для</a:t>
                      </a: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новорожденных</a:t>
                      </a:r>
                      <a:r>
                        <a:rPr lang="ru-RU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и  детей в возрасте до 3 лет</a:t>
                      </a:r>
                    </a:p>
                    <a:p>
                      <a:pPr algn="ctr"/>
                      <a:endParaRPr lang="ru-RU" sz="1600" b="0" kern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6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 на получение предметов первой необходимости имеют </a:t>
                      </a:r>
                      <a:r>
                        <a:rPr lang="ru-RU" sz="1600" b="0" kern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семьи с детьми в возрасте до 3 лет: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sz="1600" b="0" kern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молодые семьи в возрасте до 35 лет включительно;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sz="1600" b="0" kern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 с единственным родителем;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sz="1600" b="0" kern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семьи;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sz="1600" b="0" kern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семьи, в которых воспитывается ребенок инвалид;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sz="1600" b="0" kern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семьи, в которых воспитываются дети-сироты (дети без попечения родителей);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sz="1600" b="0" kern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семьи участников СВО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endParaRPr lang="ru-RU" sz="1700" b="0" kern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 typeface="+mj-lt"/>
                        <a:buNone/>
                      </a:pPr>
                      <a:endParaRPr lang="ru-RU" sz="1700" b="0" kern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 typeface="+mj-lt"/>
                        <a:buNone/>
                      </a:pPr>
                      <a:endParaRPr lang="ru-RU" sz="1800" kern="1200" dirty="0"/>
                    </a:p>
                    <a:p>
                      <a:pPr algn="ctr"/>
                      <a:r>
                        <a:rPr lang="ru-RU" sz="1800" kern="1200" dirty="0"/>
                        <a:t> 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08" marB="504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получения предметов</a:t>
                      </a:r>
                      <a:r>
                        <a:rPr lang="ru-RU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пунктов проката необходимо предоставить следующие документы: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заявление;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 удостоверяющий личность получателя;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свидетельство о заключении (расторжении) брака;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свидетельство о рождении ребенка (детей);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справка МСЭ (при наличие);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удостоверение многодетной семьи;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 об установлении опеки (попечительства) над ребенком (детьми);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справка с места прохождения военной службы;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свидетельство о смерти участника СВО;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согласие на обработку персональных данных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endParaRPr lang="ru-RU" sz="2000" baseline="0" dirty="0"/>
                    </a:p>
                    <a:p>
                      <a:pPr marL="342900" indent="-342900">
                        <a:buFontTx/>
                        <a:buChar char="-"/>
                      </a:pPr>
                      <a:endParaRPr lang="ru-RU" sz="2000" baseline="0" dirty="0"/>
                    </a:p>
                    <a:p>
                      <a:pPr marL="342900" indent="-342900">
                        <a:buFontTx/>
                        <a:buChar char="-"/>
                      </a:pPr>
                      <a:endParaRPr lang="ru-RU" sz="2000" dirty="0"/>
                    </a:p>
                  </a:txBody>
                  <a:tcPr marL="106934" marR="106934" marT="50408" marB="504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Основанием  для выдачи предметов </a:t>
                      </a:r>
                      <a:r>
                        <a:rPr lang="ru-RU" sz="18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пункта проката 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является</a:t>
                      </a:r>
                      <a:r>
                        <a:rPr lang="ru-RU" sz="18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решение о предоставлении предметов первой необходимости  </a:t>
                      </a:r>
                      <a:r>
                        <a:rPr lang="ru-RU" sz="18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новорожденных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и  детей в возрасте до 3 лет.</a:t>
                      </a:r>
                    </a:p>
                    <a:p>
                      <a:pPr algn="just"/>
                      <a:endParaRPr lang="ru-RU" sz="1800" kern="1200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Договор на пользование предметами проката заключается на срок не более,</a:t>
                      </a:r>
                      <a:r>
                        <a:rPr lang="ru-RU" sz="18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чем на 6 месяцев с возможностью продления до срока достижения ребенком возраста трех лет путем заключения дополнительного соглашения к договору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endParaRPr lang="ru-RU" sz="20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6934" marR="106934" marT="50408" marB="504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6900" y="4860751"/>
            <a:ext cx="3546500" cy="270051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65097"/>
            <a:ext cx="3546500" cy="259616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5226</TotalTime>
  <Words>333</Words>
  <Application>Microsoft Office PowerPoint</Application>
  <PresentationFormat>Произвольный</PresentationFormat>
  <Paragraphs>96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KCSON_rosl</dc:creator>
  <cp:lastModifiedBy>syakubenkova@mail.ru</cp:lastModifiedBy>
  <cp:revision>89</cp:revision>
  <cp:lastPrinted>2025-07-29T11:46:49Z</cp:lastPrinted>
  <dcterms:created xsi:type="dcterms:W3CDTF">2018-10-09T07:36:42Z</dcterms:created>
  <dcterms:modified xsi:type="dcterms:W3CDTF">2025-08-01T10:27:01Z</dcterms:modified>
</cp:coreProperties>
</file>